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4"/>
  </p:sldMasterIdLst>
  <p:notesMasterIdLst>
    <p:notesMasterId r:id="rId13"/>
  </p:notesMasterIdLst>
  <p:handoutMasterIdLst>
    <p:handoutMasterId r:id="rId14"/>
  </p:handoutMasterIdLst>
  <p:sldIdLst>
    <p:sldId id="297" r:id="rId5"/>
    <p:sldId id="298" r:id="rId6"/>
    <p:sldId id="313" r:id="rId7"/>
    <p:sldId id="314" r:id="rId8"/>
    <p:sldId id="315" r:id="rId9"/>
    <p:sldId id="316" r:id="rId10"/>
    <p:sldId id="317" r:id="rId11"/>
    <p:sldId id="318" r:id="rId12"/>
  </p:sldIdLst>
  <p:sldSz cx="12192000" cy="6858000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06B7B3-04E7-14C7-F006-E8D6FD9317EA}" name="Michelle Sewell" initials="MS" userId="S::michelle@mammoth.tv::e8d9b915-60eb-4c10-8538-61abdf84f72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1B1B1B"/>
    <a:srgbClr val="1A1A1A"/>
    <a:srgbClr val="1C1C1C"/>
    <a:srgbClr val="F6F6F6"/>
    <a:srgbClr val="333132"/>
    <a:srgbClr val="191B1B"/>
    <a:srgbClr val="27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0" autoAdjust="0"/>
    <p:restoredTop sz="86463" autoAdjust="0"/>
  </p:normalViewPr>
  <p:slideViewPr>
    <p:cSldViewPr snapToGrid="0">
      <p:cViewPr>
        <p:scale>
          <a:sx n="95" d="100"/>
          <a:sy n="95" d="100"/>
        </p:scale>
        <p:origin x="192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38" d="100"/>
          <a:sy n="138" d="100"/>
        </p:scale>
        <p:origin x="31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46B67-71C4-6A20-5B1F-CF02011E0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6DA43-4E6A-F57C-F129-8621F4C48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B6302-81D9-3341-8BEE-558FFE2510A3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356D5-F218-1A4F-F824-0004C2F048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BB1A6-FD46-F964-76CD-4727A6A7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4192F-5B50-BB49-817A-7CA11482C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42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BDFEF-057C-A843-8C81-03384ABB4BFC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D149E-358D-2440-BDD5-072440F2B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2A6E-DFFF-543B-6274-920F09C9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DDE7A-7817-D77C-7A70-43183095C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4BBB4-8E76-1AF1-2714-73341A09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7F1B8-2668-1457-F5E9-B8B41ABD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6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F076-EFE6-49AF-5245-51219060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720E2-76D9-F106-114D-ACFB17116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7DDF4-C839-C72D-EFFC-E49660A4F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A1438-3447-8D16-0D29-634ABD473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07EB1D-1392-40AE-12FD-C2B094D6F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2. Title Placeholder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sp>
        <p:nvSpPr>
          <p:cNvPr id="15" name="3. Subtitle Placeholder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EF67E1-6EE4-3331-ABA4-9F069831BF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2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4. Content Placeholder (2)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5A08B27-4FCD-D887-21E3-71B416AAD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8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. Title Placeholder">
            <a:extLst>
              <a:ext uri="{FF2B5EF4-FFF2-40B4-BE49-F238E27FC236}">
                <a16:creationId xmlns:a16="http://schemas.microsoft.com/office/drawing/2014/main" id="{4D8642A1-7E6D-B42F-7749-8DC80C6DED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754224"/>
            <a:ext cx="6520180" cy="97604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4" name="2. Subtitle Placeholder">
            <a:extLst>
              <a:ext uri="{FF2B5EF4-FFF2-40B4-BE49-F238E27FC236}">
                <a16:creationId xmlns:a16="http://schemas.microsoft.com/office/drawing/2014/main" id="{798414E1-64D1-96D6-D06F-F94F3202CC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76A172-0120-5491-60E8-988074C1EB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754942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2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. Title Placeholder">
            <a:extLst>
              <a:ext uri="{FF2B5EF4-FFF2-40B4-BE49-F238E27FC236}">
                <a16:creationId xmlns:a16="http://schemas.microsoft.com/office/drawing/2014/main" id="{DC759DBE-3BA0-9E84-5596-2AD69AA128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headline here.</a:t>
            </a:r>
            <a:endParaRPr lang="en-US" dirty="0"/>
          </a:p>
        </p:txBody>
      </p:sp>
      <p:sp>
        <p:nvSpPr>
          <p:cNvPr id="7" name="2. Subtitle Placeholder">
            <a:extLst>
              <a:ext uri="{FF2B5EF4-FFF2-40B4-BE49-F238E27FC236}">
                <a16:creationId xmlns:a16="http://schemas.microsoft.com/office/drawing/2014/main" id="{02A192BC-C9DB-F0AB-B1DE-03D15E5A87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28641C-5551-16DE-84DF-E1489E73B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43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Title Placeholder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title here.</a:t>
            </a:r>
            <a:endParaRPr lang="en-US" dirty="0"/>
          </a:p>
        </p:txBody>
      </p:sp>
      <p:sp>
        <p:nvSpPr>
          <p:cNvPr id="8" name="2. Subtitle Placeholder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280A6D-54DF-5817-E29B-8DF1551D1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7652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29CF6-AAC7-DD2D-2383-FA5CC4CFB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9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Image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720CE-34BA-892E-00E8-5ABD99CEFC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4. Picture Box ">
            <a:extLst>
              <a:ext uri="{FF2B5EF4-FFF2-40B4-BE49-F238E27FC236}">
                <a16:creationId xmlns:a16="http://schemas.microsoft.com/office/drawing/2014/main" id="{5BD1D972-DB48-9F79-3343-53455BAD1A3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650676" y="0"/>
            <a:ext cx="4541325" cy="6854092"/>
          </a:xfrm>
          <a:custGeom>
            <a:avLst/>
            <a:gdLst>
              <a:gd name="connsiteX0" fmla="*/ 1895608 w 4541325"/>
              <a:gd name="connsiteY0" fmla="*/ 0 h 6854092"/>
              <a:gd name="connsiteX1" fmla="*/ 4541325 w 4541325"/>
              <a:gd name="connsiteY1" fmla="*/ 0 h 6854092"/>
              <a:gd name="connsiteX2" fmla="*/ 4541325 w 4541325"/>
              <a:gd name="connsiteY2" fmla="*/ 6854092 h 6854092"/>
              <a:gd name="connsiteX3" fmla="*/ 2610437 w 4541325"/>
              <a:gd name="connsiteY3" fmla="*/ 6854092 h 6854092"/>
              <a:gd name="connsiteX4" fmla="*/ 0 w 4541325"/>
              <a:gd name="connsiteY4" fmla="*/ 4568092 h 68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1325" h="6854092">
                <a:moveTo>
                  <a:pt x="1895608" y="0"/>
                </a:moveTo>
                <a:lnTo>
                  <a:pt x="4541325" y="0"/>
                </a:lnTo>
                <a:lnTo>
                  <a:pt x="4541325" y="6854092"/>
                </a:lnTo>
                <a:lnTo>
                  <a:pt x="2610437" y="6854092"/>
                </a:lnTo>
                <a:lnTo>
                  <a:pt x="0" y="45680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DFB1AD8-611C-E16C-A431-4125E58021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2539"/>
            <a:ext cx="1953808" cy="49701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B8D637-1274-4B45-1F4C-6A4C9E41F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3868738"/>
            <a:ext cx="7243763" cy="163988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AFAFA"/>
                </a:solidFill>
              </a:defRPr>
            </a:lvl1pPr>
          </a:lstStyle>
          <a:p>
            <a:r>
              <a:rPr lang="en-GB" sz="2400" dirty="0">
                <a:solidFill>
                  <a:srgbClr val="FAFAF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Insert sub copy here.</a:t>
            </a:r>
          </a:p>
          <a:p>
            <a: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box on the right click on icon or drag image </a:t>
            </a:r>
            <a:b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the space to add.</a:t>
            </a:r>
            <a:endParaRPr lang="en-US" sz="2400" dirty="0">
              <a:solidFill>
                <a:srgbClr val="FAFA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53B14FE-3ADC-C51E-6773-2BDA81CE37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1" y="1045381"/>
            <a:ext cx="9144000" cy="2391508"/>
          </a:xfrm>
        </p:spPr>
        <p:txBody>
          <a:bodyPr>
            <a:normAutofit/>
          </a:bodyPr>
          <a:lstStyle>
            <a:lvl1pPr>
              <a:defRPr sz="580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CA" dirty="0"/>
          </a:p>
          <a:p>
            <a:pPr lvl="0"/>
            <a:r>
              <a:rPr lang="en-CA" dirty="0"/>
              <a:t>Infographic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1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68F59-DE9B-28BB-3138-22B825F48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2. Title Placeholder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sp>
        <p:nvSpPr>
          <p:cNvPr id="15" name="3. Subtitle Placeholder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10" name="4. Picture Placeholder">
            <a:extLst>
              <a:ext uri="{FF2B5EF4-FFF2-40B4-BE49-F238E27FC236}">
                <a16:creationId xmlns:a16="http://schemas.microsoft.com/office/drawing/2014/main" id="{C992F3AA-2026-24C9-831B-F66B099808A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42578" y="218"/>
            <a:ext cx="4556539" cy="6858000"/>
          </a:xfrm>
          <a:custGeom>
            <a:avLst/>
            <a:gdLst>
              <a:gd name="connsiteX0" fmla="*/ 1896887 w 4542379"/>
              <a:gd name="connsiteY0" fmla="*/ 0 h 6858000"/>
              <a:gd name="connsiteX1" fmla="*/ 4542379 w 4542379"/>
              <a:gd name="connsiteY1" fmla="*/ 0 h 6858000"/>
              <a:gd name="connsiteX2" fmla="*/ 4542379 w 4542379"/>
              <a:gd name="connsiteY2" fmla="*/ 6858000 h 6858000"/>
              <a:gd name="connsiteX3" fmla="*/ 2609965 w 4542379"/>
              <a:gd name="connsiteY3" fmla="*/ 6858000 h 6858000"/>
              <a:gd name="connsiteX4" fmla="*/ 0 w 4542379"/>
              <a:gd name="connsiteY4" fmla="*/ 177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2379" h="6858000">
                <a:moveTo>
                  <a:pt x="1896887" y="0"/>
                </a:moveTo>
                <a:lnTo>
                  <a:pt x="4542379" y="0"/>
                </a:lnTo>
                <a:lnTo>
                  <a:pt x="4542379" y="6858000"/>
                </a:lnTo>
                <a:lnTo>
                  <a:pt x="2609965" y="6858000"/>
                </a:lnTo>
                <a:lnTo>
                  <a:pt x="0" y="177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73EF5D-89A1-E767-AC39-6A875CF14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5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29CF6-AAC7-DD2D-2383-FA5CC4CFB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1B1B1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4. Content Placeholder (2)">
            <a:extLst>
              <a:ext uri="{FF2B5EF4-FFF2-40B4-BE49-F238E27FC236}">
                <a16:creationId xmlns:a16="http://schemas.microsoft.com/office/drawing/2014/main" id="{53C047A4-2E76-022B-2525-898053FDCC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1036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1B1B1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2B917E-0306-17E7-D437-B66617BAE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0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3" name="3. Content Placeholder (1)">
            <a:extLst>
              <a:ext uri="{FF2B5EF4-FFF2-40B4-BE49-F238E27FC236}">
                <a16:creationId xmlns:a16="http://schemas.microsoft.com/office/drawing/2014/main" id="{A162B99D-4A4D-B778-5FD2-9F4A22B0B3A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4. Text Box Placeholder (1)">
            <a:extLst>
              <a:ext uri="{FF2B5EF4-FFF2-40B4-BE49-F238E27FC236}">
                <a16:creationId xmlns:a16="http://schemas.microsoft.com/office/drawing/2014/main" id="{6D6CB8B4-9C8E-A2FA-558C-30A5D0827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069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4" name="5. Content Placeholder (2)">
            <a:extLst>
              <a:ext uri="{FF2B5EF4-FFF2-40B4-BE49-F238E27FC236}">
                <a16:creationId xmlns:a16="http://schemas.microsoft.com/office/drawing/2014/main" id="{A2B13861-080E-609A-01A7-5EDC25A0B0F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6. Text Box Placeholder (2)">
            <a:extLst>
              <a:ext uri="{FF2B5EF4-FFF2-40B4-BE49-F238E27FC236}">
                <a16:creationId xmlns:a16="http://schemas.microsoft.com/office/drawing/2014/main" id="{005774E2-5CA0-1157-5F43-7B5C9996EF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5525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9" name="7. Content Placeholder (3)">
            <a:extLst>
              <a:ext uri="{FF2B5EF4-FFF2-40B4-BE49-F238E27FC236}">
                <a16:creationId xmlns:a16="http://schemas.microsoft.com/office/drawing/2014/main" id="{5565E762-8883-AB43-D811-12B759024A9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8. Text Box Placeholder (3)">
            <a:extLst>
              <a:ext uri="{FF2B5EF4-FFF2-40B4-BE49-F238E27FC236}">
                <a16:creationId xmlns:a16="http://schemas.microsoft.com/office/drawing/2014/main" id="{D584B818-73B8-22FE-5635-36F576CEAB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782" y="4400389"/>
            <a:ext cx="2520475" cy="9810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AC4827-D56E-785B-690B-73B8B175B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54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8478-1919-5D6C-4258-F79AF97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9131860" cy="478155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EF0D17-6E77-5CD3-16CD-26E3DFE7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20" y="4476750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AC61D-0737-C0C9-30D4-8A8336BBFE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3238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0DA7482-F143-4CF0-A640-8ED13B3071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6362" y="4476749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14D15FD-6252-3E93-3DD8-F30CC7B3E50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86362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EC4DD6B-270E-A956-B33E-1F6D23A2BE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69168" y="4476748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ED866F-E066-DC3E-A47D-2AE5AE2717F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69486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C7672F-9B2A-41CB-D9DA-0CDAE57CA7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1974" y="4501593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A1A463-707F-0C2B-51E7-42B1EFCC66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52610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E98F672-341A-E719-698B-C352A28411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34780" y="4476748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AEDD792-5A25-F5EA-63B0-789E122E11B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635734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866F15-7594-6E59-1ECC-4CEC6A94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9577" y="519996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7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2085196-6F0E-5274-2574-8594260F41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4. Content Placeholder (2)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17CE37-381F-3FD9-96CB-F3D35B32B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DC3F04-8BBA-0785-458A-2A7116D5CC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0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  <a:alpha val="5055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C08AA-2148-527A-BB20-1D271A40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797B6-4643-3710-FBDF-B4E98217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705" r:id="rId5"/>
    <p:sldLayoutId id="2147483719" r:id="rId6"/>
    <p:sldLayoutId id="2147483695" r:id="rId7"/>
    <p:sldLayoutId id="2147483696" r:id="rId8"/>
    <p:sldLayoutId id="2147483699" r:id="rId9"/>
    <p:sldLayoutId id="2147483700" r:id="rId10"/>
    <p:sldLayoutId id="2147483686" r:id="rId11"/>
    <p:sldLayoutId id="2147483708" r:id="rId12"/>
    <p:sldLayoutId id="2147483709" r:id="rId13"/>
    <p:sldLayoutId id="2147483710" r:id="rId14"/>
    <p:sldLayoutId id="214748372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1B1B1B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github.com/MattTaylor1209/MRes-R-cours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12DA8-585E-99E7-CBAA-3E534F028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"/>
              </a:rPr>
              <a:t>Foundations of R for Bioinformatics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40ECBD-C955-4B0C-92E5-3160D2ECD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3909089"/>
            <a:ext cx="9144000" cy="1655762"/>
          </a:xfrm>
        </p:spPr>
        <p:txBody>
          <a:bodyPr/>
          <a:lstStyle/>
          <a:p>
            <a:r>
              <a:rPr lang="en-GB" b="1" dirty="0">
                <a:latin typeface=""/>
              </a:rPr>
              <a:t>Dr Matthew Taylor</a:t>
            </a:r>
          </a:p>
          <a:p>
            <a:r>
              <a:rPr lang="en-GB" dirty="0">
                <a:latin typeface=""/>
              </a:rPr>
              <a:t>Institute of Cancer and Genomic Sciences</a:t>
            </a:r>
          </a:p>
          <a:p>
            <a:r>
              <a:rPr lang="en-GB" dirty="0">
                <a:latin typeface=""/>
              </a:rPr>
              <a:t>College of Medicine and Health</a:t>
            </a:r>
          </a:p>
          <a:p>
            <a:endParaRPr lang="en-GB" dirty="0">
              <a:latin typeface=""/>
            </a:endParaRPr>
          </a:p>
          <a:p>
            <a:r>
              <a:rPr lang="en-GB" dirty="0">
                <a:latin typeface=""/>
              </a:rPr>
              <a:t>m.taylor.1@bham.ac.uk</a:t>
            </a:r>
          </a:p>
          <a:p>
            <a:endParaRPr lang="en-GB" dirty="0">
              <a:latin typeface="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A4C15E-AE26-B56E-2567-3ABF2DD67F9A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5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0D013-990A-0321-CB04-1A8C4C25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865" b="5847"/>
          <a:stretch>
            <a:fillRect/>
          </a:stretch>
        </p:blipFill>
        <p:spPr>
          <a:xfrm>
            <a:off x="1422720" y="2245488"/>
            <a:ext cx="8033795" cy="17825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E57B0C-3C1E-E679-6D0E-0D2B5A75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98534"/>
            <a:ext cx="9921240" cy="478155"/>
          </a:xfrm>
        </p:spPr>
        <p:txBody>
          <a:bodyPr/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</a:rPr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95548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3F67E-C468-242B-B810-849F8A16D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4F241C-1205-A6AC-9323-BB768691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Initial setup</a:t>
            </a:r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—before first session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2A897-EC27-AE9B-60A4-14442086C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95" y="1484262"/>
            <a:ext cx="11516809" cy="43789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https://posit.co/download/rstudio/</a:t>
            </a:r>
            <a:endParaRPr lang="en-GB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Follow the instructions for downloading and installing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RStudio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https://github.com/MattTaylor1209/MRes-R-course/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– Download Zip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Extract to a destination of your choice (E.g., Desktop).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that folder (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Mres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-R-course-main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and double click the file “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Foundations of R for 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bioinformatics.Rproj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”—it should open in RStudio.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RStudio, click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– Open File – 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setup.R</a:t>
            </a:r>
            <a:endParaRPr lang="en-GB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the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– Open File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navigate to the Session_1 folder and open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Session_1.qmd</a:t>
            </a:r>
            <a:endParaRPr lang="en-US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F1366-3F8D-F6F1-2857-2BDCDD558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360" y="4449173"/>
            <a:ext cx="3733800" cy="546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AB234B-46B6-FBB2-6E3F-F7209071532E}"/>
              </a:ext>
            </a:extLst>
          </p:cNvPr>
          <p:cNvSpPr/>
          <p:nvPr/>
        </p:nvSpPr>
        <p:spPr>
          <a:xfrm>
            <a:off x="8712926" y="4449173"/>
            <a:ext cx="1410788" cy="546100"/>
          </a:xfrm>
          <a:prstGeom prst="ellipse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7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E84D-3745-BDA6-323F-30FEA572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19B4E-E3F6-439D-7BFA-85C519B4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You should then see something like this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93DE3-E976-017A-90F2-8F137854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28" y="1143445"/>
            <a:ext cx="8633556" cy="561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1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3B55-C0E9-3407-3D82-98B15B4D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999125-011B-A707-60EC-D73A32E8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Welcome to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R, RStudio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and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Quarto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4DC95-8CFC-CA9B-3607-F4727AA02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95" y="1484262"/>
            <a:ext cx="8897845" cy="4378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programming language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data analysis, statistics,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visualisation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…although you can really do any programming you want with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RStudio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an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(Integrated Development Environment)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R—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basically a more user-friendly way of accessing the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language in a more familiar graphical user interface (GUI).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Quarto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tool for creating reproducible documents that combine text, code, and output—letting you turn your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analyses into polished reports all in one place.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BC9B1B-E37E-AFF7-81F0-A5D5601E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2" y="1163777"/>
            <a:ext cx="1582123" cy="122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tudio - Founder Playlist">
            <a:extLst>
              <a:ext uri="{FF2B5EF4-FFF2-40B4-BE49-F238E27FC236}">
                <a16:creationId xmlns:a16="http://schemas.microsoft.com/office/drawing/2014/main" id="{8D30F90A-5CCD-3A8B-5572-A55C261F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1" y="2637938"/>
            <a:ext cx="1582124" cy="158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rto logo made up of a circle split into four equal parts and the text quarto">
            <a:extLst>
              <a:ext uri="{FF2B5EF4-FFF2-40B4-BE49-F238E27FC236}">
                <a16:creationId xmlns:a16="http://schemas.microsoft.com/office/drawing/2014/main" id="{C1FF1ACF-6A59-D0F6-2B25-91B3A79A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1" y="4408789"/>
            <a:ext cx="2770349" cy="145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15CB-A336-4228-8E1E-AB84D46D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63110"/>
            <a:ext cx="9921240" cy="478155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The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RStudio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 interface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8C01-B783-3538-7EBF-1F0B51DD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641265"/>
            <a:ext cx="8016240" cy="50115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476429-DA88-F917-56D6-F08E4823ACB7}"/>
              </a:ext>
            </a:extLst>
          </p:cNvPr>
          <p:cNvCxnSpPr>
            <a:cxnSpLocks/>
          </p:cNvCxnSpPr>
          <p:nvPr/>
        </p:nvCxnSpPr>
        <p:spPr>
          <a:xfrm flipV="1">
            <a:off x="1545471" y="1059384"/>
            <a:ext cx="619532" cy="22842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C9E3B7-6CAD-0C09-D624-0B22CEF0D416}"/>
              </a:ext>
            </a:extLst>
          </p:cNvPr>
          <p:cNvCxnSpPr>
            <a:cxnSpLocks/>
          </p:cNvCxnSpPr>
          <p:nvPr/>
        </p:nvCxnSpPr>
        <p:spPr>
          <a:xfrm flipH="1">
            <a:off x="9361054" y="1287810"/>
            <a:ext cx="1063106" cy="418119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E3E0EE-32F8-7AEA-A98D-C29DDEAB04E1}"/>
              </a:ext>
            </a:extLst>
          </p:cNvPr>
          <p:cNvCxnSpPr>
            <a:cxnSpLocks/>
          </p:cNvCxnSpPr>
          <p:nvPr/>
        </p:nvCxnSpPr>
        <p:spPr>
          <a:xfrm flipH="1">
            <a:off x="9732587" y="3847119"/>
            <a:ext cx="931741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85D274-2DEE-28F7-C53A-5720F0974618}"/>
              </a:ext>
            </a:extLst>
          </p:cNvPr>
          <p:cNvCxnSpPr>
            <a:cxnSpLocks/>
          </p:cNvCxnSpPr>
          <p:nvPr/>
        </p:nvCxnSpPr>
        <p:spPr>
          <a:xfrm flipV="1">
            <a:off x="1545471" y="2060154"/>
            <a:ext cx="1120611" cy="84413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F15935-4919-4524-172C-BA4ED2363649}"/>
              </a:ext>
            </a:extLst>
          </p:cNvPr>
          <p:cNvCxnSpPr>
            <a:cxnSpLocks/>
          </p:cNvCxnSpPr>
          <p:nvPr/>
        </p:nvCxnSpPr>
        <p:spPr>
          <a:xfrm flipH="1" flipV="1">
            <a:off x="5630129" y="5431711"/>
            <a:ext cx="226416" cy="45129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29C32A-8278-2CAA-57EF-9CD64EFF4E34}"/>
              </a:ext>
            </a:extLst>
          </p:cNvPr>
          <p:cNvSpPr txBox="1"/>
          <p:nvPr/>
        </p:nvSpPr>
        <p:spPr>
          <a:xfrm>
            <a:off x="3713073" y="5883007"/>
            <a:ext cx="564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</a:t>
            </a:r>
            <a:r>
              <a:rPr lang="en-US" dirty="0"/>
              <a:t>—where code is run and output appears. Can type code in here manually and press Enter to run; or run from a script in the window above.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FD8ED-421F-B191-33B7-6C90067E7F1B}"/>
              </a:ext>
            </a:extLst>
          </p:cNvPr>
          <p:cNvSpPr txBox="1"/>
          <p:nvPr/>
        </p:nvSpPr>
        <p:spPr>
          <a:xfrm>
            <a:off x="10664328" y="3429000"/>
            <a:ext cx="1439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Viewer pane</a:t>
            </a:r>
            <a:r>
              <a:rPr lang="en-US" dirty="0"/>
              <a:t>—currently showing Help page but can also be used to preview plots and file tree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CB260-49F5-4B53-4085-7221A5CD51B1}"/>
              </a:ext>
            </a:extLst>
          </p:cNvPr>
          <p:cNvSpPr txBox="1"/>
          <p:nvPr/>
        </p:nvSpPr>
        <p:spPr>
          <a:xfrm>
            <a:off x="10467572" y="88279"/>
            <a:ext cx="16598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Environment / History Pane—</a:t>
            </a:r>
            <a:r>
              <a:rPr lang="en-US" dirty="0"/>
              <a:t>Displays your objects, variables, and data frames currently in memory, and a history of commands you’ve run.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2599C-85AB-DDB7-A992-1E7CD828EC6E}"/>
              </a:ext>
            </a:extLst>
          </p:cNvPr>
          <p:cNvSpPr txBox="1"/>
          <p:nvPr/>
        </p:nvSpPr>
        <p:spPr>
          <a:xfrm>
            <a:off x="247602" y="2727785"/>
            <a:ext cx="17573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Source (Script/Editor) Pane—</a:t>
            </a:r>
            <a:r>
              <a:rPr lang="en-GB" dirty="0"/>
              <a:t>Where you write, edit, and save your </a:t>
            </a:r>
            <a:r>
              <a:rPr lang="en-GB" i="1" dirty="0"/>
              <a:t>R</a:t>
            </a:r>
            <a:r>
              <a:rPr lang="en-GB" dirty="0"/>
              <a:t> scripts or </a:t>
            </a:r>
            <a:r>
              <a:rPr lang="en-GB" i="1" dirty="0"/>
              <a:t>Quarto</a:t>
            </a:r>
            <a:r>
              <a:rPr lang="en-GB" dirty="0"/>
              <a:t> documents.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6A769-768A-16EF-9A73-9A56C2185EB1}"/>
              </a:ext>
            </a:extLst>
          </p:cNvPr>
          <p:cNvSpPr txBox="1"/>
          <p:nvPr/>
        </p:nvSpPr>
        <p:spPr>
          <a:xfrm>
            <a:off x="218392" y="820496"/>
            <a:ext cx="1636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Tabs to select scripts/data frames currently loaded</a:t>
            </a:r>
          </a:p>
        </p:txBody>
      </p:sp>
    </p:spTree>
    <p:extLst>
      <p:ext uri="{BB962C8B-B14F-4D97-AF65-F5344CB8AC3E}">
        <p14:creationId xmlns:p14="http://schemas.microsoft.com/office/powerpoint/2010/main" val="368959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6B29-99BE-B7FC-B8E5-46DCC88B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90EE-F3B5-405E-3173-721F9374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63110"/>
            <a:ext cx="9921240" cy="478155"/>
          </a:xfrm>
        </p:spPr>
        <p:txBody>
          <a:bodyPr/>
          <a:lstStyle/>
          <a:p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Quarto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 documents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DE6EA-3C77-BED3-0CFD-DFFAE30E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61" y="748892"/>
            <a:ext cx="6249869" cy="5288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21E91-9192-DFD2-85D1-8D68702A9A41}"/>
              </a:ext>
            </a:extLst>
          </p:cNvPr>
          <p:cNvSpPr txBox="1"/>
          <p:nvPr/>
        </p:nvSpPr>
        <p:spPr>
          <a:xfrm>
            <a:off x="187286" y="668936"/>
            <a:ext cx="2412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YAML</a:t>
            </a:r>
            <a:r>
              <a:rPr lang="en-US" dirty="0"/>
              <a:t> </a:t>
            </a:r>
            <a:r>
              <a:rPr lang="en-US" b="1" dirty="0"/>
              <a:t>header</a:t>
            </a:r>
            <a:r>
              <a:rPr lang="en-US" dirty="0"/>
              <a:t>—beyond the scope of this course but where you can set rendering and code execution options. Can be hidden or expanded with the little arrow.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66F3C-A069-A4CE-6AC9-8B6E21C1B79B}"/>
              </a:ext>
            </a:extLst>
          </p:cNvPr>
          <p:cNvSpPr txBox="1"/>
          <p:nvPr/>
        </p:nvSpPr>
        <p:spPr>
          <a:xfrm>
            <a:off x="184163" y="3393067"/>
            <a:ext cx="2412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to select between </a:t>
            </a:r>
            <a:r>
              <a:rPr lang="en-US" b="1" i="1" dirty="0"/>
              <a:t>Source</a:t>
            </a:r>
            <a:r>
              <a:rPr lang="en-US" dirty="0"/>
              <a:t> (markdown format) and </a:t>
            </a:r>
            <a:r>
              <a:rPr lang="en-US" b="1" i="1" dirty="0"/>
              <a:t>Visual</a:t>
            </a:r>
            <a:r>
              <a:rPr lang="en-US" dirty="0"/>
              <a:t> (more familiar) editor.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90B4-0BAF-7179-7156-930A16094939}"/>
              </a:ext>
            </a:extLst>
          </p:cNvPr>
          <p:cNvSpPr txBox="1"/>
          <p:nvPr/>
        </p:nvSpPr>
        <p:spPr>
          <a:xfrm>
            <a:off x="9592020" y="402187"/>
            <a:ext cx="24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 for inserting </a:t>
            </a:r>
            <a:r>
              <a:rPr lang="en-US" b="1" dirty="0"/>
              <a:t>code chunk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27D8B0-A481-867F-2F7B-1050B8A3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61" y="5971141"/>
            <a:ext cx="6249869" cy="6241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8B600-38FA-7044-FCC5-D3060330003F}"/>
              </a:ext>
            </a:extLst>
          </p:cNvPr>
          <p:cNvSpPr txBox="1"/>
          <p:nvPr/>
        </p:nvSpPr>
        <p:spPr>
          <a:xfrm>
            <a:off x="9408039" y="1287595"/>
            <a:ext cx="241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 b="1" dirty="0"/>
              <a:t>render</a:t>
            </a:r>
            <a:r>
              <a:rPr lang="en-US" dirty="0"/>
              <a:t> into a document (e.g., HTML, PDF, word) to use e.g., as a 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71A1B-C1D5-67AE-9DBF-A1C2B9FA1410}"/>
              </a:ext>
            </a:extLst>
          </p:cNvPr>
          <p:cNvSpPr txBox="1"/>
          <p:nvPr/>
        </p:nvSpPr>
        <p:spPr>
          <a:xfrm>
            <a:off x="9408039" y="4236614"/>
            <a:ext cx="241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editor pane</a:t>
            </a:r>
            <a:r>
              <a:rPr lang="en-US" dirty="0"/>
              <a:t> for writing text and inserting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2D4CB-54CF-D226-EDF3-6D660E899CB3}"/>
              </a:ext>
            </a:extLst>
          </p:cNvPr>
          <p:cNvSpPr txBox="1"/>
          <p:nvPr/>
        </p:nvSpPr>
        <p:spPr>
          <a:xfrm>
            <a:off x="9408039" y="3293357"/>
            <a:ext cx="24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Outline</a:t>
            </a:r>
            <a:r>
              <a:rPr lang="en-US" dirty="0"/>
              <a:t> to navigate to subsections quickly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96B4C-D73A-4989-DA1C-C857128DB4A6}"/>
              </a:ext>
            </a:extLst>
          </p:cNvPr>
          <p:cNvSpPr txBox="1"/>
          <p:nvPr/>
        </p:nvSpPr>
        <p:spPr>
          <a:xfrm>
            <a:off x="9408039" y="5532483"/>
            <a:ext cx="241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</a:t>
            </a:r>
            <a:r>
              <a:rPr lang="en-US" b="1" dirty="0"/>
              <a:t>code chunk</a:t>
            </a:r>
            <a:r>
              <a:rPr lang="en-US" dirty="0"/>
              <a:t>—can be run by clicking the green arrow.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C4E399-81DB-5B1C-62F4-8315203BC1C1}"/>
              </a:ext>
            </a:extLst>
          </p:cNvPr>
          <p:cNvCxnSpPr>
            <a:cxnSpLocks/>
          </p:cNvCxnSpPr>
          <p:nvPr/>
        </p:nvCxnSpPr>
        <p:spPr>
          <a:xfrm>
            <a:off x="2236788" y="1717649"/>
            <a:ext cx="55819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1AC8DF-0B29-E956-6C90-72E0BF7A5157}"/>
              </a:ext>
            </a:extLst>
          </p:cNvPr>
          <p:cNvCxnSpPr>
            <a:cxnSpLocks/>
          </p:cNvCxnSpPr>
          <p:nvPr/>
        </p:nvCxnSpPr>
        <p:spPr>
          <a:xfrm flipV="1">
            <a:off x="1957693" y="1509311"/>
            <a:ext cx="1281266" cy="202428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2A4E55-C75C-D4E8-51CB-810DC54A1E1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205031" y="725353"/>
            <a:ext cx="2386989" cy="56224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5F680D-4400-EAFC-BB0B-6E7C1848F832}"/>
              </a:ext>
            </a:extLst>
          </p:cNvPr>
          <p:cNvCxnSpPr>
            <a:cxnSpLocks/>
          </p:cNvCxnSpPr>
          <p:nvPr/>
        </p:nvCxnSpPr>
        <p:spPr>
          <a:xfrm flipH="1" flipV="1">
            <a:off x="5365214" y="1285501"/>
            <a:ext cx="4147852" cy="33215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D4876-9CA8-A032-7BC5-A9DA8315A97F}"/>
              </a:ext>
            </a:extLst>
          </p:cNvPr>
          <p:cNvCxnSpPr>
            <a:cxnSpLocks/>
          </p:cNvCxnSpPr>
          <p:nvPr/>
        </p:nvCxnSpPr>
        <p:spPr>
          <a:xfrm flipH="1" flipV="1">
            <a:off x="8758410" y="3393067"/>
            <a:ext cx="754656" cy="26830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6C0E86-1F38-4DC9-1C31-BB901E4B511D}"/>
              </a:ext>
            </a:extLst>
          </p:cNvPr>
          <p:cNvCxnSpPr>
            <a:cxnSpLocks/>
          </p:cNvCxnSpPr>
          <p:nvPr/>
        </p:nvCxnSpPr>
        <p:spPr>
          <a:xfrm flipH="1" flipV="1">
            <a:off x="7050795" y="3330183"/>
            <a:ext cx="2360363" cy="113259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182DA-8071-9167-75AB-089D86CF1D5B}"/>
              </a:ext>
            </a:extLst>
          </p:cNvPr>
          <p:cNvCxnSpPr>
            <a:cxnSpLocks/>
          </p:cNvCxnSpPr>
          <p:nvPr/>
        </p:nvCxnSpPr>
        <p:spPr>
          <a:xfrm flipH="1">
            <a:off x="8758410" y="5863514"/>
            <a:ext cx="754656" cy="327197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14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58C3-F298-5152-561B-2CFCBAA0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01703"/>
            <a:ext cx="9921240" cy="478155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Format of this 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4CC8-E977-84C0-8BEE-9AB360979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915585"/>
            <a:ext cx="10515600" cy="47740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sessions written using </a:t>
            </a:r>
            <a:r>
              <a:rPr lang="en-US" i="1" dirty="0"/>
              <a:t>Quarto</a:t>
            </a:r>
            <a:r>
              <a:rPr lang="en-US" dirty="0"/>
              <a:t>. These documents are yours to edit as you please. You can insert code to try things out by clicking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Feel free to work through the documents at your own pace; I will also be demonstrating the examples throughout the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places in the documents, you will see </a:t>
            </a:r>
            <a:r>
              <a:rPr lang="en-US" b="1" dirty="0"/>
              <a:t>bold text with a question</a:t>
            </a:r>
            <a:r>
              <a:rPr lang="en-US" dirty="0"/>
              <a:t>, then either an empty code box or a box with some code missing (with the phrase YOUR_CODE_HERE). I recommend first thinking about the question, discussing it with your </a:t>
            </a:r>
            <a:r>
              <a:rPr lang="en-US" dirty="0" err="1"/>
              <a:t>neighbour</a:t>
            </a:r>
            <a:r>
              <a:rPr lang="en-US" dirty="0"/>
              <a:t>, and then trying to fill in the missing code. You can check it works by running the chunk using the little green arrow.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get stuck with a question, I am here to help. Also, I will have provided a model answer for each question which you will find by scrolling a little further down.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91AEA-AB99-D4F5-71EF-FBD6AD40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79" y="1275230"/>
            <a:ext cx="622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348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Custom 7">
      <a:dk1>
        <a:srgbClr val="1B1B1B"/>
      </a:dk1>
      <a:lt1>
        <a:srgbClr val="FAFAFA"/>
      </a:lt1>
      <a:dk2>
        <a:srgbClr val="C59A00"/>
      </a:dk2>
      <a:lt2>
        <a:srgbClr val="C20019"/>
      </a:lt2>
      <a:accent1>
        <a:srgbClr val="007838"/>
      </a:accent1>
      <a:accent2>
        <a:srgbClr val="00788E"/>
      </a:accent2>
      <a:accent3>
        <a:srgbClr val="0057BF"/>
      </a:accent3>
      <a:accent4>
        <a:srgbClr val="501D83"/>
      </a:accent4>
      <a:accent5>
        <a:srgbClr val="DB0061"/>
      </a:accent5>
      <a:accent6>
        <a:srgbClr val="CF4527"/>
      </a:accent6>
      <a:hlink>
        <a:srgbClr val="007838"/>
      </a:hlink>
      <a:folHlink>
        <a:srgbClr val="C59A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0C11D688-98AA-9440-97F5-5528AEA15E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9" ma:contentTypeDescription="Create a new document." ma:contentTypeScope="" ma:versionID="e9e9e2db7755883d37df619aa7413dc9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f42e9e836f2e0c93445cd2540603e89d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andTime xmlns="997cdd1e-e429-4b09-99d2-d895aefd500f" xsi:nil="true"/>
    <TaxCatchAll xmlns="a3ce718d-f813-4adc-8824-5d044fc7674a" xsi:nil="true"/>
    <lcf76f155ced4ddcb4097134ff3c332f xmlns="997cdd1e-e429-4b09-99d2-d895aefd500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C941712-3469-4345-AED2-2C358ECB2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7cdd1e-e429-4b09-99d2-d895aefd500f"/>
    <ds:schemaRef ds:uri="a3ce718d-f813-4adc-8824-5d044fc767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EB96AD-99A0-45ED-B827-BCC3E4FCF4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7BEDFE-5FA6-4B83-93B9-39AC9242521D}">
  <ds:schemaRefs>
    <ds:schemaRef ds:uri="http://purl.org/dc/elements/1.1/"/>
    <ds:schemaRef ds:uri="http://purl.org/dc/dcmitype/"/>
    <ds:schemaRef ds:uri="a3ce718d-f813-4adc-8824-5d044fc7674a"/>
    <ds:schemaRef ds:uri="997cdd1e-e429-4b09-99d2-d895aefd500f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Theme</Template>
  <TotalTime>805</TotalTime>
  <Words>644</Words>
  <Application>Microsoft Macintosh PowerPoint</Application>
  <PresentationFormat>Widescreen</PresentationFormat>
  <Paragraphs>45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Times New Roman</vt:lpstr>
      <vt:lpstr>Lato</vt:lpstr>
      <vt:lpstr>Calibri</vt:lpstr>
      <vt:lpstr>Arial</vt:lpstr>
      <vt:lpstr>Light Theme</vt:lpstr>
      <vt:lpstr>Foundations of R for Bioinformatics</vt:lpstr>
      <vt:lpstr>Course structure</vt:lpstr>
      <vt:lpstr>Initial setup—before first session</vt:lpstr>
      <vt:lpstr>You should then see something like this</vt:lpstr>
      <vt:lpstr>Welcome to R, RStudio and Quarto</vt:lpstr>
      <vt:lpstr>The RStudio interface</vt:lpstr>
      <vt:lpstr>Quarto documents</vt:lpstr>
      <vt:lpstr>Format of this course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UoB PowerPoint Template</dc:title>
  <dc:creator>Jennifer Curry Jahnke (Application Services)</dc:creator>
  <cp:lastModifiedBy>Matthew Taylor (Cancer and Genomic Sciences)</cp:lastModifiedBy>
  <cp:revision>49</cp:revision>
  <dcterms:created xsi:type="dcterms:W3CDTF">2023-08-23T12:07:50Z</dcterms:created>
  <dcterms:modified xsi:type="dcterms:W3CDTF">2025-11-10T17:25:08Z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0x010100305445A33AFAEC419A41B44D69E6129F</vt:lpwstr>
  </property>
  <property fmtid="{D5CDD505-2E9C-101B-9397-08002B2CF9AE}" pid="3" name="MediaServiceImageTags">
    <vt:lpwstr/>
  </property>
</Properties>
</file>